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Nunito"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4C636D-1825-4D55-B9BF-B1A29A71858F}" v="1" dt="2021-12-10T19:20:00.2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2c8ebf04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2c8ebf04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38d800cd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038d800cd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02c8ebf04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02c8ebf04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02c8ebf04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02c8ebf04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2c8ebf04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2c8ebf04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02cbcec5f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02cbcec5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02cbcec5f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02cbcec5f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2c8ebf04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2c8ebf04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04a179d2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04a179d2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04a179d1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04a179d1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38d800cd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38d800c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04a179d14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04a179d14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04a179d14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04a179d14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04a179d14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04a179d14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2c405407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2c405407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02caa32a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02caa32a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04a179d217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04a179d21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04a179d21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04a179d21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02c40540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02c40540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04a179d217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04a179d217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02c40540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02c40540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02c8ebf04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02c8ebf04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02c405411f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02c405411f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02c405411f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02c405411f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02c405411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02c405411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02c8ebf04a_4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02c8ebf04a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04a2a8bc2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04a2a8bc2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038d800cd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038d800cd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02c4053eef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02c4053eef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043edbbc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043edbbc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02c4053ee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02c4053ee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02c8ebf04a_4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02c8ebf04a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hyperlink" Target="https://data.world/missdataviz/superstore-2021"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SUPERSTORE SALES</a:t>
            </a:r>
            <a:endParaRPr/>
          </a:p>
          <a:p>
            <a:pPr marL="0" lvl="0" indent="0" algn="ctr" rtl="0">
              <a:spcBef>
                <a:spcPts val="0"/>
              </a:spcBef>
              <a:spcAft>
                <a:spcPts val="0"/>
              </a:spcAft>
              <a:buNone/>
            </a:pPr>
            <a:endParaRPr sz="1500"/>
          </a:p>
          <a:p>
            <a:pPr marL="0" lvl="0" indent="0" algn="ctr" rtl="0">
              <a:spcBef>
                <a:spcPts val="0"/>
              </a:spcBef>
              <a:spcAft>
                <a:spcPts val="0"/>
              </a:spcAft>
              <a:buNone/>
            </a:pPr>
            <a:r>
              <a:rPr lang="en" sz="1500"/>
              <a:t>BSTAT-5325-001 TEAM 08</a:t>
            </a:r>
            <a:endParaRPr sz="1500"/>
          </a:p>
        </p:txBody>
      </p:sp>
      <p:sp>
        <p:nvSpPr>
          <p:cNvPr id="129" name="Google Shape;129;p13"/>
          <p:cNvSpPr txBox="1">
            <a:spLocks noGrp="1"/>
          </p:cNvSpPr>
          <p:nvPr>
            <p:ph type="subTitle" idx="1"/>
          </p:nvPr>
        </p:nvSpPr>
        <p:spPr>
          <a:xfrm>
            <a:off x="1858700" y="3413134"/>
            <a:ext cx="5361300" cy="1514100"/>
          </a:xfrm>
          <a:prstGeom prst="rect">
            <a:avLst/>
          </a:prstGeom>
        </p:spPr>
        <p:txBody>
          <a:bodyPr spcFirstLastPara="1" wrap="square" lIns="91425" tIns="91425" rIns="91425" bIns="91425" anchor="t" anchorCtr="0">
            <a:normAutofit lnSpcReduction="10000"/>
          </a:bodyPr>
          <a:lstStyle/>
          <a:p>
            <a:pPr marL="0" marR="0" lvl="0" indent="0" algn="ctr" rtl="0">
              <a:lnSpc>
                <a:spcPct val="100000"/>
              </a:lnSpc>
              <a:spcBef>
                <a:spcPts val="0"/>
              </a:spcBef>
              <a:spcAft>
                <a:spcPts val="0"/>
              </a:spcAft>
              <a:buNone/>
            </a:pPr>
            <a:r>
              <a:rPr lang="en">
                <a:solidFill>
                  <a:schemeClr val="dk2"/>
                </a:solidFill>
              </a:rPr>
              <a:t>Afzal Imaan</a:t>
            </a:r>
            <a:endParaRPr>
              <a:solidFill>
                <a:schemeClr val="dk2"/>
              </a:solidFill>
            </a:endParaRPr>
          </a:p>
          <a:p>
            <a:pPr marL="0" marR="0" lvl="0" indent="0" algn="ctr" rtl="0">
              <a:lnSpc>
                <a:spcPct val="100000"/>
              </a:lnSpc>
              <a:spcBef>
                <a:spcPts val="0"/>
              </a:spcBef>
              <a:spcAft>
                <a:spcPts val="0"/>
              </a:spcAft>
              <a:buNone/>
            </a:pPr>
            <a:r>
              <a:rPr lang="en">
                <a:solidFill>
                  <a:schemeClr val="dk2"/>
                </a:solidFill>
              </a:rPr>
              <a:t>Christian Kamarga</a:t>
            </a:r>
            <a:endParaRPr>
              <a:solidFill>
                <a:schemeClr val="dk2"/>
              </a:solidFill>
            </a:endParaRPr>
          </a:p>
          <a:p>
            <a:pPr marL="0" marR="0" lvl="0" indent="0" algn="ctr" rtl="0">
              <a:lnSpc>
                <a:spcPct val="100000"/>
              </a:lnSpc>
              <a:spcBef>
                <a:spcPts val="0"/>
              </a:spcBef>
              <a:spcAft>
                <a:spcPts val="0"/>
              </a:spcAft>
              <a:buNone/>
            </a:pPr>
            <a:r>
              <a:rPr lang="en">
                <a:solidFill>
                  <a:schemeClr val="dk2"/>
                </a:solidFill>
              </a:rPr>
              <a:t>Santosh Kusuma</a:t>
            </a:r>
            <a:endParaRPr>
              <a:solidFill>
                <a:schemeClr val="dk2"/>
              </a:solidFill>
            </a:endParaRPr>
          </a:p>
          <a:p>
            <a:pPr marL="0" marR="0" lvl="0" indent="0" algn="ctr" rtl="0">
              <a:lnSpc>
                <a:spcPct val="100000"/>
              </a:lnSpc>
              <a:spcBef>
                <a:spcPts val="0"/>
              </a:spcBef>
              <a:spcAft>
                <a:spcPts val="0"/>
              </a:spcAft>
              <a:buNone/>
            </a:pPr>
            <a:r>
              <a:rPr lang="en">
                <a:solidFill>
                  <a:schemeClr val="dk2"/>
                </a:solidFill>
              </a:rPr>
              <a:t>Surendra Mantena</a:t>
            </a:r>
            <a:endParaRPr>
              <a:solidFill>
                <a:schemeClr val="dk2"/>
              </a:solidFill>
            </a:endParaRPr>
          </a:p>
          <a:p>
            <a:pPr marL="0" marR="0" lvl="0" indent="0" algn="ctr" rtl="0">
              <a:lnSpc>
                <a:spcPct val="100000"/>
              </a:lnSpc>
              <a:spcBef>
                <a:spcPts val="0"/>
              </a:spcBef>
              <a:spcAft>
                <a:spcPts val="0"/>
              </a:spcAft>
              <a:buNone/>
            </a:pPr>
            <a:r>
              <a:rPr lang="en">
                <a:solidFill>
                  <a:schemeClr val="dk2"/>
                </a:solidFill>
              </a:rPr>
              <a:t>Cameron Royes </a:t>
            </a:r>
            <a:endParaRPr>
              <a:solidFill>
                <a:schemeClr val="dk2"/>
              </a:solidFill>
            </a:endParaRPr>
          </a:p>
          <a:p>
            <a:pPr marL="0" marR="0" lvl="0" indent="0" algn="ctr" rtl="0">
              <a:lnSpc>
                <a:spcPct val="100000"/>
              </a:lnSpc>
              <a:spcBef>
                <a:spcPts val="0"/>
              </a:spcBef>
              <a:spcAft>
                <a:spcPts val="0"/>
              </a:spcAft>
              <a:buNone/>
            </a:pPr>
            <a:r>
              <a:rPr lang="en">
                <a:solidFill>
                  <a:schemeClr val="dk2"/>
                </a:solidFill>
              </a:rPr>
              <a:t>Ruchi Shukla</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Sales Forecast</a:t>
            </a:r>
            <a:endParaRPr/>
          </a:p>
        </p:txBody>
      </p:sp>
      <p:sp>
        <p:nvSpPr>
          <p:cNvPr id="186" name="Google Shape;186;p22"/>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Through our time series forecast, we are able to see that Q4 posed the highest sales every year and seems to be similar with our predictions in 2022.</a:t>
            </a:r>
            <a:endParaRPr/>
          </a:p>
          <a:p>
            <a:pPr marL="457200" lvl="0" indent="-311150" algn="l" rtl="0">
              <a:spcBef>
                <a:spcPts val="0"/>
              </a:spcBef>
              <a:spcAft>
                <a:spcPts val="0"/>
              </a:spcAft>
              <a:buSzPts val="1300"/>
              <a:buChar char="●"/>
            </a:pPr>
            <a:r>
              <a:rPr lang="en"/>
              <a:t>Our predictions for 2022 Q4 overall sales increase 12% from 2021 Q4 sales and plan to reach its highest quarterly sales.</a:t>
            </a:r>
            <a:endParaRPr/>
          </a:p>
        </p:txBody>
      </p:sp>
      <p:pic>
        <p:nvPicPr>
          <p:cNvPr id="187" name="Google Shape;187;p22"/>
          <p:cNvPicPr preferRelativeResize="0"/>
          <p:nvPr/>
        </p:nvPicPr>
        <p:blipFill>
          <a:blip r:embed="rId3">
            <a:alphaModFix/>
          </a:blip>
          <a:stretch>
            <a:fillRect/>
          </a:stretch>
        </p:blipFill>
        <p:spPr>
          <a:xfrm>
            <a:off x="589724" y="3130438"/>
            <a:ext cx="8203524" cy="1802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Regression Analysis</a:t>
            </a:r>
            <a:endParaRPr/>
          </a:p>
        </p:txBody>
      </p:sp>
      <p:sp>
        <p:nvSpPr>
          <p:cNvPr id="193" name="Google Shape;193;p23"/>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4" name="Google Shape;194;p23"/>
          <p:cNvPicPr preferRelativeResize="0"/>
          <p:nvPr/>
        </p:nvPicPr>
        <p:blipFill>
          <a:blip r:embed="rId3">
            <a:alphaModFix/>
          </a:blip>
          <a:stretch>
            <a:fillRect/>
          </a:stretch>
        </p:blipFill>
        <p:spPr>
          <a:xfrm>
            <a:off x="649253" y="1673503"/>
            <a:ext cx="8043325" cy="3147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Sales Revenue by Category</a:t>
            </a:r>
            <a:endParaRPr/>
          </a:p>
        </p:txBody>
      </p:sp>
      <p:sp>
        <p:nvSpPr>
          <p:cNvPr id="200" name="Google Shape;200;p24"/>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sp>
        <p:nvSpPr>
          <p:cNvPr id="201" name="Google Shape;201;p24"/>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Technology makes up the majority of sales revenue at 36.4%.</a:t>
            </a:r>
            <a:endParaRPr/>
          </a:p>
          <a:p>
            <a:pPr marL="457200" lvl="0" indent="-311150" algn="l" rtl="0">
              <a:spcBef>
                <a:spcPts val="0"/>
              </a:spcBef>
              <a:spcAft>
                <a:spcPts val="0"/>
              </a:spcAft>
              <a:buSzPts val="1300"/>
              <a:buChar char="●"/>
            </a:pPr>
            <a:r>
              <a:rPr lang="en"/>
              <a:t>Relative to their respective quarters each year, we will see that there are increases for each of the four quarters.</a:t>
            </a:r>
            <a:endParaRPr/>
          </a:p>
        </p:txBody>
      </p:sp>
      <p:pic>
        <p:nvPicPr>
          <p:cNvPr id="202" name="Google Shape;202;p24"/>
          <p:cNvPicPr preferRelativeResize="0"/>
          <p:nvPr/>
        </p:nvPicPr>
        <p:blipFill>
          <a:blip r:embed="rId3">
            <a:alphaModFix/>
          </a:blip>
          <a:stretch>
            <a:fillRect/>
          </a:stretch>
        </p:blipFill>
        <p:spPr>
          <a:xfrm>
            <a:off x="836863" y="1960150"/>
            <a:ext cx="3650675" cy="2066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Office Supplies Forecast</a:t>
            </a:r>
            <a:endParaRPr/>
          </a:p>
        </p:txBody>
      </p:sp>
      <p:sp>
        <p:nvSpPr>
          <p:cNvPr id="208" name="Google Shape;208;p2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pic>
        <p:nvPicPr>
          <p:cNvPr id="209" name="Google Shape;209;p25"/>
          <p:cNvPicPr preferRelativeResize="0"/>
          <p:nvPr/>
        </p:nvPicPr>
        <p:blipFill>
          <a:blip r:embed="rId3">
            <a:alphaModFix/>
          </a:blip>
          <a:stretch>
            <a:fillRect/>
          </a:stretch>
        </p:blipFill>
        <p:spPr>
          <a:xfrm>
            <a:off x="819150" y="2000494"/>
            <a:ext cx="3686101" cy="1950630"/>
          </a:xfrm>
          <a:prstGeom prst="rect">
            <a:avLst/>
          </a:prstGeom>
          <a:noFill/>
          <a:ln>
            <a:noFill/>
          </a:ln>
        </p:spPr>
      </p:pic>
      <p:sp>
        <p:nvSpPr>
          <p:cNvPr id="210" name="Google Shape;210;p2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The end of Q4 sales are projected to be $100,494 (A 18% increase from previous Q4 sales).</a:t>
            </a:r>
            <a:endParaRPr/>
          </a:p>
          <a:p>
            <a:pPr marL="457200" lvl="0" indent="-311150" algn="l" rtl="0">
              <a:spcBef>
                <a:spcPts val="0"/>
              </a:spcBef>
              <a:spcAft>
                <a:spcPts val="0"/>
              </a:spcAft>
              <a:buSzPts val="1300"/>
              <a:buChar char="●"/>
            </a:pPr>
            <a:r>
              <a:rPr lang="en"/>
              <a:t>From the graph, the projections display a large increase in Q4 which would be an increase of 41% for Q3 2022 projections.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Furniture Forecast</a:t>
            </a:r>
            <a:endParaRPr/>
          </a:p>
        </p:txBody>
      </p:sp>
      <p:sp>
        <p:nvSpPr>
          <p:cNvPr id="216" name="Google Shape;216;p26"/>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sp>
        <p:nvSpPr>
          <p:cNvPr id="217" name="Google Shape;217;p26"/>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Furniture is the only category that poses a decrease of 4.2% in sales from actual 2021 Q4 sales. Other projected quarters increase sales for 2022.</a:t>
            </a:r>
            <a:endParaRPr/>
          </a:p>
          <a:p>
            <a:pPr marL="457200" lvl="0" indent="0" algn="l" rtl="0">
              <a:spcBef>
                <a:spcPts val="1200"/>
              </a:spcBef>
              <a:spcAft>
                <a:spcPts val="1200"/>
              </a:spcAft>
              <a:buNone/>
            </a:pPr>
            <a:endParaRPr/>
          </a:p>
        </p:txBody>
      </p:sp>
      <p:pic>
        <p:nvPicPr>
          <p:cNvPr id="218" name="Google Shape;218;p26"/>
          <p:cNvPicPr preferRelativeResize="0"/>
          <p:nvPr/>
        </p:nvPicPr>
        <p:blipFill>
          <a:blip r:embed="rId3">
            <a:alphaModFix/>
          </a:blip>
          <a:stretch>
            <a:fillRect/>
          </a:stretch>
        </p:blipFill>
        <p:spPr>
          <a:xfrm>
            <a:off x="748450" y="2021174"/>
            <a:ext cx="3756800" cy="2070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Technology Forecast</a:t>
            </a:r>
            <a:endParaRPr/>
          </a:p>
        </p:txBody>
      </p:sp>
      <p:sp>
        <p:nvSpPr>
          <p:cNvPr id="224" name="Google Shape;224;p27"/>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sp>
        <p:nvSpPr>
          <p:cNvPr id="225" name="Google Shape;225;p27"/>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The Q4 2022 projections suggest there will be an increase of 7% for sales from Q4 2021 actual sales.</a:t>
            </a:r>
            <a:endParaRPr/>
          </a:p>
          <a:p>
            <a:pPr marL="457200" lvl="0" indent="-311150" algn="l" rtl="0">
              <a:spcBef>
                <a:spcPts val="0"/>
              </a:spcBef>
              <a:spcAft>
                <a:spcPts val="0"/>
              </a:spcAft>
              <a:buSzPts val="1300"/>
              <a:buChar char="●"/>
            </a:pPr>
            <a:r>
              <a:rPr lang="en"/>
              <a:t>Technology is the highest grossing of revenue amongst the categories.</a:t>
            </a:r>
            <a:endParaRPr/>
          </a:p>
        </p:txBody>
      </p:sp>
      <p:pic>
        <p:nvPicPr>
          <p:cNvPr id="226" name="Google Shape;226;p27"/>
          <p:cNvPicPr preferRelativeResize="0"/>
          <p:nvPr/>
        </p:nvPicPr>
        <p:blipFill>
          <a:blip r:embed="rId3">
            <a:alphaModFix/>
          </a:blip>
          <a:stretch>
            <a:fillRect/>
          </a:stretch>
        </p:blipFill>
        <p:spPr>
          <a:xfrm>
            <a:off x="819150" y="2057925"/>
            <a:ext cx="3686099" cy="19303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Shipping Method </a:t>
            </a:r>
            <a:endParaRPr/>
          </a:p>
        </p:txBody>
      </p:sp>
      <p:sp>
        <p:nvSpPr>
          <p:cNvPr id="232" name="Google Shape;232;p28"/>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pic>
        <p:nvPicPr>
          <p:cNvPr id="233" name="Google Shape;233;p28"/>
          <p:cNvPicPr preferRelativeResize="0"/>
          <p:nvPr/>
        </p:nvPicPr>
        <p:blipFill>
          <a:blip r:embed="rId3">
            <a:alphaModFix/>
          </a:blip>
          <a:stretch>
            <a:fillRect/>
          </a:stretch>
        </p:blipFill>
        <p:spPr>
          <a:xfrm>
            <a:off x="819150" y="1990725"/>
            <a:ext cx="3686100" cy="1923188"/>
          </a:xfrm>
          <a:prstGeom prst="rect">
            <a:avLst/>
          </a:prstGeom>
          <a:noFill/>
          <a:ln>
            <a:noFill/>
          </a:ln>
        </p:spPr>
      </p:pic>
      <p:sp>
        <p:nvSpPr>
          <p:cNvPr id="234" name="Google Shape;234;p28"/>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Standard Class</a:t>
            </a:r>
            <a:endParaRPr/>
          </a:p>
          <a:p>
            <a:pPr marL="457200" lvl="0" indent="-311150" algn="l" rtl="0">
              <a:spcBef>
                <a:spcPts val="0"/>
              </a:spcBef>
              <a:spcAft>
                <a:spcPts val="0"/>
              </a:spcAft>
              <a:buSzPts val="1300"/>
              <a:buChar char="●"/>
            </a:pPr>
            <a:r>
              <a:rPr lang="en"/>
              <a:t>Second Class</a:t>
            </a:r>
            <a:endParaRPr/>
          </a:p>
          <a:p>
            <a:pPr marL="457200" lvl="0" indent="-311150" algn="l" rtl="0">
              <a:spcBef>
                <a:spcPts val="0"/>
              </a:spcBef>
              <a:spcAft>
                <a:spcPts val="0"/>
              </a:spcAft>
              <a:buSzPts val="1300"/>
              <a:buChar char="●"/>
            </a:pPr>
            <a:r>
              <a:rPr lang="en"/>
              <a:t>First Class</a:t>
            </a:r>
            <a:endParaRPr/>
          </a:p>
          <a:p>
            <a:pPr marL="457200" lvl="0" indent="-311150" algn="l" rtl="0">
              <a:spcBef>
                <a:spcPts val="0"/>
              </a:spcBef>
              <a:spcAft>
                <a:spcPts val="0"/>
              </a:spcAft>
              <a:buSzPts val="1300"/>
              <a:buChar char="●"/>
            </a:pPr>
            <a:r>
              <a:rPr lang="en"/>
              <a:t>Same Day</a:t>
            </a:r>
            <a:endParaRPr/>
          </a:p>
          <a:p>
            <a:pPr marL="914400" lvl="1" indent="-298450" algn="l" rtl="0">
              <a:spcBef>
                <a:spcPts val="0"/>
              </a:spcBef>
              <a:spcAft>
                <a:spcPts val="0"/>
              </a:spcAft>
              <a:buSzPts val="1100"/>
              <a:buChar char="○"/>
            </a:pPr>
            <a:r>
              <a:rPr lang="en"/>
              <a:t>Its lowest dollar amount can be inferred from that this is the most expensive or least affordable shipping method.</a:t>
            </a:r>
            <a:endParaRPr/>
          </a:p>
          <a:p>
            <a:pPr marL="914400" lvl="1" indent="-298450" algn="l" rtl="0">
              <a:spcBef>
                <a:spcPts val="0"/>
              </a:spcBef>
              <a:spcAft>
                <a:spcPts val="0"/>
              </a:spcAft>
              <a:buSzPts val="1100"/>
              <a:buChar char="○"/>
            </a:pPr>
            <a:r>
              <a:rPr lang="en"/>
              <a:t>Conversely, the Standard Class has the highest dollar amount because it is presumably the most affordable or common shipping method.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819150" y="845600"/>
            <a:ext cx="7505700" cy="71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Application to the Business Environment</a:t>
            </a:r>
            <a:endParaRPr/>
          </a:p>
        </p:txBody>
      </p:sp>
      <p:sp>
        <p:nvSpPr>
          <p:cNvPr id="240" name="Google Shape;240;p29"/>
          <p:cNvSpPr txBox="1">
            <a:spLocks noGrp="1"/>
          </p:cNvSpPr>
          <p:nvPr>
            <p:ph type="body" idx="1"/>
          </p:nvPr>
        </p:nvSpPr>
        <p:spPr>
          <a:xfrm>
            <a:off x="819150" y="1690825"/>
            <a:ext cx="7505700" cy="30834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en"/>
              <a:t>This data can be applicable to outside consumers and vendors in gauging the market for certain products.</a:t>
            </a:r>
            <a:endParaRPr/>
          </a:p>
          <a:p>
            <a:pPr marL="914400" lvl="1" indent="-298450" algn="l" rtl="0">
              <a:spcBef>
                <a:spcPts val="0"/>
              </a:spcBef>
              <a:spcAft>
                <a:spcPts val="0"/>
              </a:spcAft>
              <a:buSzPts val="1100"/>
              <a:buChar char="○"/>
            </a:pPr>
            <a:r>
              <a:rPr lang="en"/>
              <a:t>Outside factors that were not available and taken into account could be market share. If this supermarket had a large share of the market for any of the categories, this could be some indication where other supermarkets in the industry can focus and become more efficient. </a:t>
            </a:r>
            <a:endParaRPr/>
          </a:p>
          <a:p>
            <a:pPr marL="914400" lvl="1" indent="-298450" algn="l" rtl="0">
              <a:spcBef>
                <a:spcPts val="0"/>
              </a:spcBef>
              <a:spcAft>
                <a:spcPts val="0"/>
              </a:spcAft>
              <a:buSzPts val="1100"/>
              <a:buChar char="○"/>
            </a:pPr>
            <a:r>
              <a:rPr lang="en"/>
              <a:t>Customers can use this information to understand when the best time to buy a product in order to maximize consumer surplus. </a:t>
            </a:r>
            <a:endParaRPr/>
          </a:p>
          <a:p>
            <a:pPr marL="1371600" lvl="2" indent="-298450" algn="l" rtl="0">
              <a:spcBef>
                <a:spcPts val="0"/>
              </a:spcBef>
              <a:spcAft>
                <a:spcPts val="0"/>
              </a:spcAft>
              <a:buSzPts val="1100"/>
              <a:buChar char="■"/>
            </a:pPr>
            <a:r>
              <a:rPr lang="en"/>
              <a:t>For example, all categories display lowest sales in the first quarter of the year. Promotions, sales and other motivations companies give to buy products could come in that time frame in order to boost sales.</a:t>
            </a:r>
            <a:endParaRPr/>
          </a:p>
          <a:p>
            <a:pPr marL="457200" lvl="0" indent="-311150" algn="l" rtl="0">
              <a:spcBef>
                <a:spcPts val="0"/>
              </a:spcBef>
              <a:spcAft>
                <a:spcPts val="0"/>
              </a:spcAft>
              <a:buSzPts val="1300"/>
              <a:buChar char="●"/>
            </a:pPr>
            <a:r>
              <a:rPr lang="en"/>
              <a:t> The data yields information especially useful for the Superstore’s investors and shareholders.</a:t>
            </a:r>
            <a:endParaRPr/>
          </a:p>
          <a:p>
            <a:pPr marL="914400" lvl="1" indent="-298450" algn="l" rtl="0">
              <a:spcBef>
                <a:spcPts val="0"/>
              </a:spcBef>
              <a:spcAft>
                <a:spcPts val="0"/>
              </a:spcAft>
              <a:buSzPts val="1100"/>
              <a:buChar char="○"/>
            </a:pPr>
            <a:r>
              <a:rPr lang="en"/>
              <a:t>The Sales data throughout the years for the Superstore business can indicate how well it is doing. If the results are perceived as positive and consistent, it may keep the current investors and shareholders happy.</a:t>
            </a:r>
            <a:endParaRPr/>
          </a:p>
          <a:p>
            <a:pPr marL="914400" lvl="1" indent="-298450" algn="l" rtl="0">
              <a:spcBef>
                <a:spcPts val="0"/>
              </a:spcBef>
              <a:spcAft>
                <a:spcPts val="0"/>
              </a:spcAft>
              <a:buSzPts val="1100"/>
              <a:buChar char="○"/>
            </a:pPr>
            <a:r>
              <a:rPr lang="en"/>
              <a:t>It can look favorable for business prospects. This can attract potential business opportunities or more investors/shareholders interested in doing business with this Superstore.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Decision Tree Model</a:t>
            </a:r>
            <a:endParaRPr/>
          </a:p>
        </p:txBody>
      </p:sp>
      <p:sp>
        <p:nvSpPr>
          <p:cNvPr id="246" name="Google Shape;246;p30"/>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pic>
        <p:nvPicPr>
          <p:cNvPr id="247" name="Google Shape;247;p30"/>
          <p:cNvPicPr preferRelativeResize="0"/>
          <p:nvPr/>
        </p:nvPicPr>
        <p:blipFill>
          <a:blip r:embed="rId3">
            <a:alphaModFix/>
          </a:blip>
          <a:stretch>
            <a:fillRect/>
          </a:stretch>
        </p:blipFill>
        <p:spPr>
          <a:xfrm>
            <a:off x="819150" y="1990725"/>
            <a:ext cx="3684399" cy="2448000"/>
          </a:xfrm>
          <a:prstGeom prst="rect">
            <a:avLst/>
          </a:prstGeom>
          <a:noFill/>
          <a:ln>
            <a:noFill/>
          </a:ln>
        </p:spPr>
      </p:pic>
      <p:sp>
        <p:nvSpPr>
          <p:cNvPr id="248" name="Google Shape;248;p30"/>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Decision Tree models can be built in various softwares Excel and Python, but ours was created through SAS Enterprise Miner.</a:t>
            </a:r>
            <a:endParaRPr/>
          </a:p>
          <a:p>
            <a:pPr marL="914400" lvl="1" indent="-298450" algn="l" rtl="0">
              <a:spcBef>
                <a:spcPts val="0"/>
              </a:spcBef>
              <a:spcAft>
                <a:spcPts val="0"/>
              </a:spcAft>
              <a:buSzPts val="1100"/>
              <a:buChar char="○"/>
            </a:pPr>
            <a:r>
              <a:rPr lang="en"/>
              <a:t>A Datamining software tool.</a:t>
            </a:r>
            <a:endParaRPr/>
          </a:p>
          <a:p>
            <a:pPr marL="914400" lvl="1" indent="-298450" algn="l" rtl="0">
              <a:spcBef>
                <a:spcPts val="0"/>
              </a:spcBef>
              <a:spcAft>
                <a:spcPts val="0"/>
              </a:spcAft>
              <a:buSzPts val="1100"/>
              <a:buChar char="○"/>
            </a:pPr>
            <a:r>
              <a:rPr lang="en"/>
              <a:t>Used and taught in UTA’s Datamining course, which can be taken concurrently with this BSTAT course.</a:t>
            </a:r>
            <a:endParaRPr/>
          </a:p>
          <a:p>
            <a:pPr marL="457200" lvl="0" indent="-311150" algn="l" rtl="0">
              <a:spcBef>
                <a:spcPts val="0"/>
              </a:spcBef>
              <a:spcAft>
                <a:spcPts val="0"/>
              </a:spcAft>
              <a:buSzPts val="1300"/>
              <a:buChar char="●"/>
            </a:pPr>
            <a:r>
              <a:rPr lang="en"/>
              <a:t>Some of the concepts between the two classes have helped to realize this model.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a:t>
            </a:r>
            <a:endParaRPr/>
          </a:p>
        </p:txBody>
      </p:sp>
      <p:sp>
        <p:nvSpPr>
          <p:cNvPr id="254" name="Google Shape;254;p31"/>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pic>
        <p:nvPicPr>
          <p:cNvPr id="255" name="Google Shape;255;p31"/>
          <p:cNvPicPr preferRelativeResize="0"/>
          <p:nvPr/>
        </p:nvPicPr>
        <p:blipFill>
          <a:blip r:embed="rId3">
            <a:alphaModFix/>
          </a:blip>
          <a:stretch>
            <a:fillRect/>
          </a:stretch>
        </p:blipFill>
        <p:spPr>
          <a:xfrm>
            <a:off x="333325" y="2178737"/>
            <a:ext cx="8477351" cy="1759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Insight</a:t>
            </a:r>
            <a:endParaRPr/>
          </a:p>
        </p:txBody>
      </p:sp>
      <p:sp>
        <p:nvSpPr>
          <p:cNvPr id="135" name="Google Shape;135;p1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Goal</a:t>
            </a:r>
            <a:endParaRPr/>
          </a:p>
          <a:p>
            <a:pPr marL="914400" lvl="1" indent="-311150" algn="l" rtl="0">
              <a:spcBef>
                <a:spcPts val="0"/>
              </a:spcBef>
              <a:spcAft>
                <a:spcPts val="0"/>
              </a:spcAft>
              <a:buSzPts val="1300"/>
              <a:buChar char="○"/>
            </a:pPr>
            <a:r>
              <a:rPr lang="en" sz="1300"/>
              <a:t>We wanted to predict overall sales for the coming year and more specifically how products will perform based on previous years’ data.</a:t>
            </a:r>
            <a:endParaRPr sz="1300"/>
          </a:p>
          <a:p>
            <a:pPr marL="457200" lvl="0" indent="-311150" algn="l" rtl="0">
              <a:spcBef>
                <a:spcPts val="0"/>
              </a:spcBef>
              <a:spcAft>
                <a:spcPts val="0"/>
              </a:spcAft>
              <a:buSzPts val="1300"/>
              <a:buChar char="●"/>
            </a:pPr>
            <a:r>
              <a:rPr lang="en"/>
              <a:t>Application of Measurements</a:t>
            </a:r>
            <a:endParaRPr/>
          </a:p>
          <a:p>
            <a:pPr marL="914400" lvl="1" indent="-311150" algn="l" rtl="0">
              <a:spcBef>
                <a:spcPts val="0"/>
              </a:spcBef>
              <a:spcAft>
                <a:spcPts val="0"/>
              </a:spcAft>
              <a:buSzPts val="1300"/>
              <a:buChar char="○"/>
            </a:pPr>
            <a:r>
              <a:rPr lang="en" sz="1300"/>
              <a:t>These measurements and models can be useful for stores in making management operational decisions, customer insight, and inventory related decisions for future growth of the store. </a:t>
            </a:r>
            <a:endParaRPr sz="13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File Import - Edit Variables</a:t>
            </a:r>
            <a:endParaRPr/>
          </a:p>
        </p:txBody>
      </p:sp>
      <p:sp>
        <p:nvSpPr>
          <p:cNvPr id="261" name="Google Shape;261;p32"/>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sp>
        <p:nvSpPr>
          <p:cNvPr id="262" name="Google Shape;262;p32"/>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en"/>
              <a:t>The Excel file containing the Orders throughout the years was imported into SAS.</a:t>
            </a:r>
            <a:endParaRPr/>
          </a:p>
          <a:p>
            <a:pPr marL="457200" lvl="0" indent="-311150" algn="l" rtl="0">
              <a:spcBef>
                <a:spcPts val="0"/>
              </a:spcBef>
              <a:spcAft>
                <a:spcPts val="0"/>
              </a:spcAft>
              <a:buSzPts val="1300"/>
              <a:buChar char="●"/>
            </a:pPr>
            <a:r>
              <a:rPr lang="en"/>
              <a:t>In this File Import node, we were able to set which columns would be included in our computations.</a:t>
            </a:r>
            <a:endParaRPr/>
          </a:p>
          <a:p>
            <a:pPr marL="914400" lvl="1" indent="-298450" algn="l" rtl="0">
              <a:spcBef>
                <a:spcPts val="0"/>
              </a:spcBef>
              <a:spcAft>
                <a:spcPts val="0"/>
              </a:spcAft>
              <a:buSzPts val="1100"/>
              <a:buChar char="○"/>
            </a:pPr>
            <a:r>
              <a:rPr lang="en"/>
              <a:t>For instance, Sales is the Dependent or Response variable. This is why it is set to “Target”.</a:t>
            </a:r>
            <a:endParaRPr/>
          </a:p>
          <a:p>
            <a:pPr marL="914400" lvl="1" indent="-298450" algn="l" rtl="0">
              <a:spcBef>
                <a:spcPts val="0"/>
              </a:spcBef>
              <a:spcAft>
                <a:spcPts val="0"/>
              </a:spcAft>
              <a:buSzPts val="1100"/>
              <a:buChar char="○"/>
            </a:pPr>
            <a:r>
              <a:rPr lang="en"/>
              <a:t>Some variables like “Customer_ID”, or columns that act as unique identifiers were rejected. They were excluded to make for reasonable calculations.</a:t>
            </a:r>
            <a:endParaRPr/>
          </a:p>
        </p:txBody>
      </p:sp>
      <p:pic>
        <p:nvPicPr>
          <p:cNvPr id="263" name="Google Shape;263;p32"/>
          <p:cNvPicPr preferRelativeResize="0"/>
          <p:nvPr/>
        </p:nvPicPr>
        <p:blipFill>
          <a:blip r:embed="rId3">
            <a:alphaModFix/>
          </a:blip>
          <a:stretch>
            <a:fillRect/>
          </a:stretch>
        </p:blipFill>
        <p:spPr>
          <a:xfrm>
            <a:off x="296425" y="2034450"/>
            <a:ext cx="4208825" cy="22249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3"/>
          <p:cNvSpPr txBox="1">
            <a:spLocks noGrp="1"/>
          </p:cNvSpPr>
          <p:nvPr>
            <p:ph type="body" idx="2"/>
          </p:nvPr>
        </p:nvSpPr>
        <p:spPr>
          <a:xfrm>
            <a:off x="4638750" y="1800200"/>
            <a:ext cx="3686100" cy="2849100"/>
          </a:xfrm>
          <a:prstGeom prst="rect">
            <a:avLst/>
          </a:prstGeom>
        </p:spPr>
        <p:txBody>
          <a:bodyPr spcFirstLastPara="1" wrap="square" lIns="91425" tIns="91425" rIns="91425" bIns="91425" anchor="t" anchorCtr="0">
            <a:noAutofit/>
          </a:bodyPr>
          <a:lstStyle/>
          <a:p>
            <a:pPr marL="457200" lvl="0" indent="-305276" algn="l" rtl="0">
              <a:lnSpc>
                <a:spcPct val="95000"/>
              </a:lnSpc>
              <a:spcBef>
                <a:spcPts val="0"/>
              </a:spcBef>
              <a:spcAft>
                <a:spcPts val="0"/>
              </a:spcAft>
              <a:buSzPts val="1208"/>
              <a:buChar char="●"/>
            </a:pPr>
            <a:r>
              <a:rPr lang="en" sz="1207"/>
              <a:t>~10,000 records.</a:t>
            </a:r>
            <a:endParaRPr sz="1207"/>
          </a:p>
          <a:p>
            <a:pPr marL="457200" lvl="0" indent="-305276" algn="l" rtl="0">
              <a:lnSpc>
                <a:spcPct val="95000"/>
              </a:lnSpc>
              <a:spcBef>
                <a:spcPts val="0"/>
              </a:spcBef>
              <a:spcAft>
                <a:spcPts val="0"/>
              </a:spcAft>
              <a:buSzPts val="1208"/>
              <a:buChar char="●"/>
            </a:pPr>
            <a:r>
              <a:rPr lang="en" sz="1207"/>
              <a:t>Set the Data Allocations:</a:t>
            </a:r>
            <a:endParaRPr sz="1207"/>
          </a:p>
          <a:p>
            <a:pPr marL="914400" lvl="1" indent="-295433" algn="l" rtl="0">
              <a:lnSpc>
                <a:spcPct val="95000"/>
              </a:lnSpc>
              <a:spcBef>
                <a:spcPts val="0"/>
              </a:spcBef>
              <a:spcAft>
                <a:spcPts val="0"/>
              </a:spcAft>
              <a:buSzPts val="1053"/>
              <a:buChar char="○"/>
            </a:pPr>
            <a:r>
              <a:rPr lang="en" sz="1052"/>
              <a:t>Training 50%</a:t>
            </a:r>
            <a:endParaRPr sz="1052"/>
          </a:p>
          <a:p>
            <a:pPr marL="914400" lvl="1" indent="-295433" algn="l" rtl="0">
              <a:lnSpc>
                <a:spcPct val="95000"/>
              </a:lnSpc>
              <a:spcBef>
                <a:spcPts val="0"/>
              </a:spcBef>
              <a:spcAft>
                <a:spcPts val="0"/>
              </a:spcAft>
              <a:buSzPts val="1053"/>
              <a:buChar char="○"/>
            </a:pPr>
            <a:r>
              <a:rPr lang="en" sz="1052"/>
              <a:t>Validation 50%</a:t>
            </a:r>
            <a:endParaRPr sz="1052"/>
          </a:p>
          <a:p>
            <a:pPr marL="457200" lvl="0" indent="-305276" algn="l" rtl="0">
              <a:lnSpc>
                <a:spcPct val="95000"/>
              </a:lnSpc>
              <a:spcBef>
                <a:spcPts val="0"/>
              </a:spcBef>
              <a:spcAft>
                <a:spcPts val="0"/>
              </a:spcAft>
              <a:buSzPts val="1208"/>
              <a:buChar char="●"/>
            </a:pPr>
            <a:r>
              <a:rPr lang="en" sz="1207"/>
              <a:t>Partitioning means to “divide into parts”. By dividing the data into pieces, it is possible to compute efficient and functional models.</a:t>
            </a:r>
            <a:endParaRPr sz="1207"/>
          </a:p>
          <a:p>
            <a:pPr marL="914400" lvl="1" indent="-301223" algn="l" rtl="0">
              <a:lnSpc>
                <a:spcPct val="95000"/>
              </a:lnSpc>
              <a:spcBef>
                <a:spcPts val="0"/>
              </a:spcBef>
              <a:spcAft>
                <a:spcPts val="0"/>
              </a:spcAft>
              <a:buSzPts val="1144"/>
              <a:buChar char="○"/>
            </a:pPr>
            <a:r>
              <a:rPr lang="en" sz="1143"/>
              <a:t>In the Training set, the machine utilizes the input data to learn how and when to make splits within a certain criteria.</a:t>
            </a:r>
            <a:endParaRPr sz="1143"/>
          </a:p>
          <a:p>
            <a:pPr marL="914400" lvl="1" indent="-301223" algn="l" rtl="0">
              <a:lnSpc>
                <a:spcPct val="95000"/>
              </a:lnSpc>
              <a:spcBef>
                <a:spcPts val="0"/>
              </a:spcBef>
              <a:spcAft>
                <a:spcPts val="0"/>
              </a:spcAft>
              <a:buSzPts val="1144"/>
              <a:buChar char="○"/>
            </a:pPr>
            <a:r>
              <a:rPr lang="en" sz="1143"/>
              <a:t>In the Validation set, the machine uses the input data to verify if what it has learned from the Training set is sufficiently robust. It acts as the “brakes” for when the tree branches should stop splitting.</a:t>
            </a:r>
            <a:endParaRPr sz="1143"/>
          </a:p>
          <a:p>
            <a:pPr marL="914400" lvl="1" indent="-301223" algn="l" rtl="0">
              <a:lnSpc>
                <a:spcPct val="95000"/>
              </a:lnSpc>
              <a:spcBef>
                <a:spcPts val="0"/>
              </a:spcBef>
              <a:spcAft>
                <a:spcPts val="0"/>
              </a:spcAft>
              <a:buSzPts val="1144"/>
              <a:buChar char="○"/>
            </a:pPr>
            <a:r>
              <a:rPr lang="en" sz="1143"/>
              <a:t>Supposedly, this is to prevent Overfitting the model.</a:t>
            </a:r>
            <a:endParaRPr sz="1143"/>
          </a:p>
        </p:txBody>
      </p:sp>
      <p:sp>
        <p:nvSpPr>
          <p:cNvPr id="269" name="Google Shape;269;p3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Partition</a:t>
            </a:r>
            <a:endParaRPr/>
          </a:p>
        </p:txBody>
      </p:sp>
      <p:pic>
        <p:nvPicPr>
          <p:cNvPr id="270" name="Google Shape;270;p33"/>
          <p:cNvPicPr preferRelativeResize="0"/>
          <p:nvPr/>
        </p:nvPicPr>
        <p:blipFill>
          <a:blip r:embed="rId3">
            <a:alphaModFix/>
          </a:blip>
          <a:stretch>
            <a:fillRect/>
          </a:stretch>
        </p:blipFill>
        <p:spPr>
          <a:xfrm>
            <a:off x="363695" y="2042775"/>
            <a:ext cx="4141554" cy="954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4"/>
          <p:cNvSpPr txBox="1">
            <a:spLocks noGrp="1"/>
          </p:cNvSpPr>
          <p:nvPr>
            <p:ph type="body" idx="2"/>
          </p:nvPr>
        </p:nvSpPr>
        <p:spPr>
          <a:xfrm>
            <a:off x="4638675" y="1990725"/>
            <a:ext cx="3686100" cy="26424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en"/>
              <a:t>Similar to the File Import node, this is where SAS is told which variables are treated as Dummy Variables.</a:t>
            </a:r>
            <a:endParaRPr/>
          </a:p>
          <a:p>
            <a:pPr marL="914400" lvl="1" indent="-311150" algn="l" rtl="0">
              <a:spcBef>
                <a:spcPts val="0"/>
              </a:spcBef>
              <a:spcAft>
                <a:spcPts val="0"/>
              </a:spcAft>
              <a:buSzPts val="1300"/>
              <a:buChar char="○"/>
            </a:pPr>
            <a:r>
              <a:rPr lang="en" sz="1300"/>
              <a:t>One of them being Ship_Mode (Standard Class, Second Class, First Class, Same Day).</a:t>
            </a:r>
            <a:endParaRPr sz="1300"/>
          </a:p>
          <a:p>
            <a:pPr marL="914400" lvl="1" indent="-311150" algn="l" rtl="0">
              <a:spcBef>
                <a:spcPts val="0"/>
              </a:spcBef>
              <a:spcAft>
                <a:spcPts val="0"/>
              </a:spcAft>
              <a:buSzPts val="1300"/>
              <a:buChar char="○"/>
            </a:pPr>
            <a:r>
              <a:rPr lang="en" sz="1300"/>
              <a:t>By setting a variable’s Method to “Dummy Indicator”, SAS would automatically compute it with the appropriate number of Dummy Variable values.</a:t>
            </a:r>
            <a:endParaRPr sz="1300"/>
          </a:p>
        </p:txBody>
      </p:sp>
      <p:sp>
        <p:nvSpPr>
          <p:cNvPr id="276" name="Google Shape;276;p3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Transform Variables</a:t>
            </a:r>
            <a:endParaRPr/>
          </a:p>
        </p:txBody>
      </p:sp>
      <p:sp>
        <p:nvSpPr>
          <p:cNvPr id="277" name="Google Shape;277;p34"/>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pic>
        <p:nvPicPr>
          <p:cNvPr id="278" name="Google Shape;278;p34"/>
          <p:cNvPicPr preferRelativeResize="0"/>
          <p:nvPr/>
        </p:nvPicPr>
        <p:blipFill>
          <a:blip r:embed="rId3">
            <a:alphaModFix/>
          </a:blip>
          <a:stretch>
            <a:fillRect/>
          </a:stretch>
        </p:blipFill>
        <p:spPr>
          <a:xfrm>
            <a:off x="432597" y="1796375"/>
            <a:ext cx="3830424" cy="2836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Decision Tree</a:t>
            </a:r>
            <a:endParaRPr/>
          </a:p>
        </p:txBody>
      </p:sp>
      <p:sp>
        <p:nvSpPr>
          <p:cNvPr id="284" name="Google Shape;284;p35"/>
          <p:cNvSpPr txBox="1">
            <a:spLocks noGrp="1"/>
          </p:cNvSpPr>
          <p:nvPr>
            <p:ph type="body" idx="1"/>
          </p:nvPr>
        </p:nvSpPr>
        <p:spPr>
          <a:xfrm>
            <a:off x="942425" y="1675675"/>
            <a:ext cx="7505700" cy="29136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en"/>
              <a:t>The following Decision Tree model is a Regression Tree. It is a kind of Decision Tree used for predicting quantitative or numerical response variable(s). </a:t>
            </a:r>
            <a:endParaRPr/>
          </a:p>
          <a:p>
            <a:pPr marL="914400" lvl="1" indent="-311150" algn="l" rtl="0">
              <a:spcBef>
                <a:spcPts val="0"/>
              </a:spcBef>
              <a:spcAft>
                <a:spcPts val="0"/>
              </a:spcAft>
              <a:buSzPts val="1300"/>
              <a:buChar char="○"/>
            </a:pPr>
            <a:r>
              <a:rPr lang="en" sz="1300"/>
              <a:t>It can also be used to analyze how the overall data is binned or grouped.</a:t>
            </a:r>
            <a:endParaRPr sz="1300"/>
          </a:p>
          <a:p>
            <a:pPr marL="457200" lvl="0" indent="-311150" algn="l" rtl="0">
              <a:spcBef>
                <a:spcPts val="0"/>
              </a:spcBef>
              <a:spcAft>
                <a:spcPts val="0"/>
              </a:spcAft>
              <a:buSzPts val="1300"/>
              <a:buChar char="●"/>
            </a:pPr>
            <a:r>
              <a:rPr lang="en"/>
              <a:t>The tree starts at the Root level node. In every subsequent “level”, the node splits into two resulting child or leaf nodes. The way this is partitioned is based off of certain traits in the data.</a:t>
            </a:r>
            <a:endParaRPr/>
          </a:p>
          <a:p>
            <a:pPr marL="914400" lvl="1" indent="-311150" algn="l" rtl="0">
              <a:spcBef>
                <a:spcPts val="0"/>
              </a:spcBef>
              <a:spcAft>
                <a:spcPts val="0"/>
              </a:spcAft>
              <a:buSzPts val="1300"/>
              <a:buChar char="○"/>
            </a:pPr>
            <a:r>
              <a:rPr lang="en" sz="1300"/>
              <a:t>For instance, rows of data fall into one node whether they are a Chair category. In another, they are grouped whether the Customer is having their Order shipped to the City of San Francisco.</a:t>
            </a:r>
            <a:endParaRPr sz="1300"/>
          </a:p>
          <a:p>
            <a:pPr marL="914400" lvl="1" indent="-311150" algn="l" rtl="0">
              <a:spcBef>
                <a:spcPts val="0"/>
              </a:spcBef>
              <a:spcAft>
                <a:spcPts val="0"/>
              </a:spcAft>
              <a:buSzPts val="1300"/>
              <a:buChar char="○"/>
            </a:pPr>
            <a:r>
              <a:rPr lang="en" sz="1300"/>
              <a:t>Each node displays the count and average to indicate how many are applicable to a particular criterion.</a:t>
            </a:r>
            <a:endParaRPr sz="1300"/>
          </a:p>
          <a:p>
            <a:pPr marL="457200" lvl="0" indent="-311150" algn="l" rtl="0">
              <a:spcBef>
                <a:spcPts val="0"/>
              </a:spcBef>
              <a:spcAft>
                <a:spcPts val="0"/>
              </a:spcAft>
              <a:buSzPts val="1300"/>
              <a:buChar char="●"/>
            </a:pPr>
            <a:r>
              <a:rPr lang="en"/>
              <a:t>Can use the predictions to compute three quantities:</a:t>
            </a:r>
            <a:endParaRPr/>
          </a:p>
          <a:p>
            <a:pPr marL="914400" lvl="1" indent="-311150" algn="l" rtl="0">
              <a:spcBef>
                <a:spcPts val="0"/>
              </a:spcBef>
              <a:spcAft>
                <a:spcPts val="0"/>
              </a:spcAft>
              <a:buSzPts val="1300"/>
              <a:buChar char="○"/>
            </a:pPr>
            <a:r>
              <a:rPr lang="en" sz="1300"/>
              <a:t>Mean Squared Error (MSE)</a:t>
            </a:r>
            <a:endParaRPr sz="1300"/>
          </a:p>
          <a:p>
            <a:pPr marL="914400" lvl="1" indent="-311150" algn="l" rtl="0">
              <a:spcBef>
                <a:spcPts val="0"/>
              </a:spcBef>
              <a:spcAft>
                <a:spcPts val="0"/>
              </a:spcAft>
              <a:buSzPts val="1300"/>
              <a:buChar char="○"/>
            </a:pPr>
            <a:r>
              <a:rPr lang="en" sz="1300"/>
              <a:t>Root Mean Squared Error (RMSE)</a:t>
            </a:r>
            <a:endParaRPr sz="1300"/>
          </a:p>
          <a:p>
            <a:pPr marL="914400" lvl="1" indent="-311150" algn="l" rtl="0">
              <a:spcBef>
                <a:spcPts val="0"/>
              </a:spcBef>
              <a:spcAft>
                <a:spcPts val="0"/>
              </a:spcAft>
              <a:buSzPts val="1300"/>
              <a:buChar char="○"/>
            </a:pPr>
            <a:r>
              <a:rPr lang="en" sz="1300"/>
              <a:t>R-Square</a:t>
            </a:r>
            <a:endParaRPr sz="13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90" name="Google Shape;290;p3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1" name="Google Shape;291;p36"/>
          <p:cNvPicPr preferRelativeResize="0"/>
          <p:nvPr/>
        </p:nvPicPr>
        <p:blipFill>
          <a:blip r:embed="rId3">
            <a:alphaModFix/>
          </a:blip>
          <a:stretch>
            <a:fillRect/>
          </a:stretch>
        </p:blipFill>
        <p:spPr>
          <a:xfrm>
            <a:off x="89494" y="0"/>
            <a:ext cx="8965012"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a:t>
            </a:r>
            <a:endParaRPr/>
          </a:p>
        </p:txBody>
      </p:sp>
      <p:sp>
        <p:nvSpPr>
          <p:cNvPr id="297" name="Google Shape;297;p37"/>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pic>
        <p:nvPicPr>
          <p:cNvPr id="298" name="Google Shape;298;p37"/>
          <p:cNvPicPr preferRelativeResize="0"/>
          <p:nvPr/>
        </p:nvPicPr>
        <p:blipFill>
          <a:blip r:embed="rId3">
            <a:alphaModFix/>
          </a:blip>
          <a:stretch>
            <a:fillRect/>
          </a:stretch>
        </p:blipFill>
        <p:spPr>
          <a:xfrm>
            <a:off x="2234736" y="322050"/>
            <a:ext cx="4674527" cy="44994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8"/>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The dark line represents the trajectory of where majority of the records fall under.</a:t>
            </a:r>
            <a:endParaRPr/>
          </a:p>
          <a:p>
            <a:pPr marL="457200" lvl="0" indent="-311150" algn="l" rtl="0">
              <a:spcBef>
                <a:spcPts val="0"/>
              </a:spcBef>
              <a:spcAft>
                <a:spcPts val="0"/>
              </a:spcAft>
              <a:buSzPts val="1300"/>
              <a:buChar char="●"/>
            </a:pPr>
            <a:r>
              <a:rPr lang="en"/>
              <a:t>Depending on the interpretation, this can serve as essential information for where the Superstore could take action to raise and optimize profits.</a:t>
            </a:r>
            <a:endParaRPr/>
          </a:p>
          <a:p>
            <a:pPr marL="914400" lvl="1" indent="-311150" algn="l" rtl="0">
              <a:spcBef>
                <a:spcPts val="0"/>
              </a:spcBef>
              <a:spcAft>
                <a:spcPts val="0"/>
              </a:spcAft>
              <a:buSzPts val="1300"/>
              <a:buChar char="○"/>
            </a:pPr>
            <a:r>
              <a:rPr lang="en" sz="1300"/>
              <a:t>From the tree on the previous slide, we see there is a considerable amount of records comparatively less or negative profit.</a:t>
            </a:r>
            <a:endParaRPr sz="1300"/>
          </a:p>
          <a:p>
            <a:pPr marL="914400" lvl="1" indent="-311150" algn="l" rtl="0">
              <a:spcBef>
                <a:spcPts val="0"/>
              </a:spcBef>
              <a:spcAft>
                <a:spcPts val="0"/>
              </a:spcAft>
              <a:buSzPts val="1300"/>
              <a:buChar char="○"/>
            </a:pPr>
            <a:r>
              <a:rPr lang="en" sz="1300"/>
              <a:t>This may be due to discounts or sales. Black Friday. Superstore’s loyalty rewards program.</a:t>
            </a:r>
            <a:endParaRPr sz="1300"/>
          </a:p>
          <a:p>
            <a:pPr marL="1371600" lvl="2" indent="-311150" algn="l" rtl="0">
              <a:spcBef>
                <a:spcPts val="0"/>
              </a:spcBef>
              <a:spcAft>
                <a:spcPts val="0"/>
              </a:spcAft>
              <a:buSzPts val="1300"/>
              <a:buChar char="■"/>
            </a:pPr>
            <a:r>
              <a:rPr lang="en" sz="1300"/>
              <a:t>Not always a bad thing. It can be good to get stock/inventory off the shelves.</a:t>
            </a:r>
            <a:endParaRPr sz="1300"/>
          </a:p>
          <a:p>
            <a:pPr marL="1371600" lvl="2" indent="-311150" algn="l" rtl="0">
              <a:spcBef>
                <a:spcPts val="0"/>
              </a:spcBef>
              <a:spcAft>
                <a:spcPts val="0"/>
              </a:spcAft>
              <a:buSzPts val="1300"/>
              <a:buChar char="■"/>
            </a:pPr>
            <a:r>
              <a:rPr lang="en" sz="1300"/>
              <a:t>Find ways to minimize the Count for those nodes with negative Profits and maximize those with comparatively greater Profit amounts.</a:t>
            </a:r>
            <a:endParaRPr sz="1300"/>
          </a:p>
        </p:txBody>
      </p:sp>
      <p:sp>
        <p:nvSpPr>
          <p:cNvPr id="304" name="Google Shape;304;p3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Decision Tree Interpretation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9"/>
          <p:cNvSpPr txBox="1">
            <a:spLocks noGrp="1"/>
          </p:cNvSpPr>
          <p:nvPr>
            <p:ph type="title"/>
          </p:nvPr>
        </p:nvSpPr>
        <p:spPr>
          <a:xfrm>
            <a:off x="819150" y="3693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Regression Node </a:t>
            </a:r>
            <a:endParaRPr/>
          </a:p>
        </p:txBody>
      </p:sp>
      <p:sp>
        <p:nvSpPr>
          <p:cNvPr id="310" name="Google Shape;310;p39"/>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pic>
        <p:nvPicPr>
          <p:cNvPr id="311" name="Google Shape;311;p39"/>
          <p:cNvPicPr preferRelativeResize="0"/>
          <p:nvPr/>
        </p:nvPicPr>
        <p:blipFill>
          <a:blip r:embed="rId3">
            <a:alphaModFix/>
          </a:blip>
          <a:stretch>
            <a:fillRect/>
          </a:stretch>
        </p:blipFill>
        <p:spPr>
          <a:xfrm>
            <a:off x="2747513" y="984674"/>
            <a:ext cx="3648975" cy="718275"/>
          </a:xfrm>
          <a:prstGeom prst="rect">
            <a:avLst/>
          </a:prstGeom>
          <a:noFill/>
          <a:ln>
            <a:noFill/>
          </a:ln>
        </p:spPr>
      </p:pic>
      <p:pic>
        <p:nvPicPr>
          <p:cNvPr id="312" name="Google Shape;312;p39"/>
          <p:cNvPicPr preferRelativeResize="0"/>
          <p:nvPr/>
        </p:nvPicPr>
        <p:blipFill>
          <a:blip r:embed="rId4">
            <a:alphaModFix/>
          </a:blip>
          <a:stretch>
            <a:fillRect/>
          </a:stretch>
        </p:blipFill>
        <p:spPr>
          <a:xfrm>
            <a:off x="1015200" y="1777550"/>
            <a:ext cx="7113600" cy="3075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Model Comparison</a:t>
            </a:r>
            <a:endParaRPr/>
          </a:p>
        </p:txBody>
      </p:sp>
      <p:sp>
        <p:nvSpPr>
          <p:cNvPr id="318" name="Google Shape;318;p40"/>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This Model Comparison node takes the information obtained from the analyses performed in the Decision Tree (Tree) and Regression (Regr) nodes and presents them in a collective format.</a:t>
            </a:r>
            <a:endParaRPr/>
          </a:p>
          <a:p>
            <a:pPr marL="914400" lvl="1" indent="-311150" algn="l" rtl="0">
              <a:spcBef>
                <a:spcPts val="0"/>
              </a:spcBef>
              <a:spcAft>
                <a:spcPts val="0"/>
              </a:spcAft>
              <a:buSzPts val="1300"/>
              <a:buChar char="○"/>
            </a:pPr>
            <a:r>
              <a:rPr lang="en" sz="1300"/>
              <a:t>The Regression node was needed to find the three quantities (MSE, RSME, and R-Squared).</a:t>
            </a:r>
            <a:endParaRPr sz="1300"/>
          </a:p>
          <a:p>
            <a:pPr marL="914400" lvl="1" indent="-311150" algn="l" rtl="0">
              <a:spcBef>
                <a:spcPts val="0"/>
              </a:spcBef>
              <a:spcAft>
                <a:spcPts val="0"/>
              </a:spcAft>
              <a:buSzPts val="1300"/>
              <a:buChar char="○"/>
            </a:pPr>
            <a:r>
              <a:rPr lang="en" sz="1300"/>
              <a:t>Puts the models and analyses together that helps compare the models built.</a:t>
            </a:r>
            <a:endParaRPr sz="1300"/>
          </a:p>
        </p:txBody>
      </p:sp>
      <p:pic>
        <p:nvPicPr>
          <p:cNvPr id="319" name="Google Shape;319;p40"/>
          <p:cNvPicPr preferRelativeResize="0"/>
          <p:nvPr/>
        </p:nvPicPr>
        <p:blipFill>
          <a:blip r:embed="rId3">
            <a:alphaModFix/>
          </a:blip>
          <a:stretch>
            <a:fillRect/>
          </a:stretch>
        </p:blipFill>
        <p:spPr>
          <a:xfrm>
            <a:off x="376725" y="3092000"/>
            <a:ext cx="8390548" cy="868550"/>
          </a:xfrm>
          <a:prstGeom prst="rect">
            <a:avLst/>
          </a:prstGeom>
          <a:noFill/>
          <a:ln>
            <a:noFill/>
          </a:ln>
        </p:spPr>
      </p:pic>
      <p:pic>
        <p:nvPicPr>
          <p:cNvPr id="320" name="Google Shape;320;p40"/>
          <p:cNvPicPr preferRelativeResize="0"/>
          <p:nvPr/>
        </p:nvPicPr>
        <p:blipFill>
          <a:blip r:embed="rId4">
            <a:alphaModFix/>
          </a:blip>
          <a:stretch>
            <a:fillRect/>
          </a:stretch>
        </p:blipFill>
        <p:spPr>
          <a:xfrm>
            <a:off x="492225" y="4004725"/>
            <a:ext cx="8159549" cy="868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Discussion</a:t>
            </a:r>
            <a:endParaRPr/>
          </a:p>
        </p:txBody>
      </p:sp>
      <p:sp>
        <p:nvSpPr>
          <p:cNvPr id="326" name="Google Shape;326;p41"/>
          <p:cNvSpPr txBox="1">
            <a:spLocks noGrp="1"/>
          </p:cNvSpPr>
          <p:nvPr>
            <p:ph type="body" idx="1"/>
          </p:nvPr>
        </p:nvSpPr>
        <p:spPr>
          <a:xfrm>
            <a:off x="819150" y="1591350"/>
            <a:ext cx="7505700" cy="29265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Possible biases that may exist:</a:t>
            </a:r>
            <a:endParaRPr/>
          </a:p>
          <a:p>
            <a:pPr marL="914400" lvl="1" indent="-311150" algn="l" rtl="0">
              <a:spcBef>
                <a:spcPts val="0"/>
              </a:spcBef>
              <a:spcAft>
                <a:spcPts val="0"/>
              </a:spcAft>
              <a:buSzPts val="1300"/>
              <a:buChar char="○"/>
            </a:pPr>
            <a:r>
              <a:rPr lang="en" sz="1300"/>
              <a:t>Looking at the forecasts in the previous slides, Technology is the category with the highest predicted sales dollars. It can be inferred this is due to products within the technology category possessing prices greater than those of within the Office Supplies or Furniture categories. Additionally, it depends on exactly what kind of product relevant to the category is sold and accounted for. ($35 Pocket watch vs. $125 office chair; $1,600 laptop vs. $425 coffee table).</a:t>
            </a:r>
            <a:endParaRPr sz="1300"/>
          </a:p>
          <a:p>
            <a:pPr marL="1371600" lvl="2" indent="-311150" algn="l" rtl="0">
              <a:spcBef>
                <a:spcPts val="0"/>
              </a:spcBef>
              <a:spcAft>
                <a:spcPts val="0"/>
              </a:spcAft>
              <a:buSzPts val="1300"/>
              <a:buChar char="■"/>
            </a:pPr>
            <a:r>
              <a:rPr lang="en" sz="1300"/>
              <a:t>This is not suggesting that the superstore should exclusively sell Technology products. Otherwise, it would be hard pressed to call it a superstore.</a:t>
            </a:r>
            <a:endParaRPr sz="1300"/>
          </a:p>
          <a:p>
            <a:pPr marL="914400" lvl="1" indent="-311150" algn="l" rtl="0">
              <a:spcBef>
                <a:spcPts val="0"/>
              </a:spcBef>
              <a:spcAft>
                <a:spcPts val="0"/>
              </a:spcAft>
              <a:buSzPts val="1300"/>
              <a:buChar char="○"/>
            </a:pPr>
            <a:r>
              <a:rPr lang="en" sz="1300"/>
              <a:t>The R-Squared obtained from computing the Decision Tree is notably less than 0.70. </a:t>
            </a:r>
            <a:endParaRPr sz="1300"/>
          </a:p>
          <a:p>
            <a:pPr marL="1371600" lvl="2" indent="-311150" algn="l" rtl="0">
              <a:spcBef>
                <a:spcPts val="0"/>
              </a:spcBef>
              <a:spcAft>
                <a:spcPts val="0"/>
              </a:spcAft>
              <a:buSzPts val="1300"/>
              <a:buChar char="■"/>
            </a:pPr>
            <a:r>
              <a:rPr lang="en" sz="1300"/>
              <a:t>This implies that Underfitting is present to an extent.</a:t>
            </a:r>
            <a:endParaRPr sz="1300"/>
          </a:p>
          <a:p>
            <a:pPr marL="1371600" lvl="2" indent="-311150" algn="l" rtl="0">
              <a:spcBef>
                <a:spcPts val="0"/>
              </a:spcBef>
              <a:spcAft>
                <a:spcPts val="0"/>
              </a:spcAft>
              <a:buSzPts val="1300"/>
              <a:buChar char="■"/>
            </a:pPr>
            <a:r>
              <a:rPr lang="en" sz="1300"/>
              <a:t>Various combinations of accepted and rejected variables were considered in our computations. </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Overview</a:t>
            </a:r>
            <a:endParaRPr/>
          </a:p>
        </p:txBody>
      </p:sp>
      <p:sp>
        <p:nvSpPr>
          <p:cNvPr id="141" name="Google Shape;141;p15"/>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Our data shows the sales of a superstore from 2018-2021.</a:t>
            </a:r>
            <a:endParaRPr/>
          </a:p>
          <a:p>
            <a:pPr marL="457200" lvl="0" indent="-311150" algn="l" rtl="0">
              <a:spcBef>
                <a:spcPts val="0"/>
              </a:spcBef>
              <a:spcAft>
                <a:spcPts val="0"/>
              </a:spcAft>
              <a:buSzPts val="1300"/>
              <a:buChar char="●"/>
            </a:pPr>
            <a:r>
              <a:rPr lang="en"/>
              <a:t>The types of products in the dataset are categorized by office supplies, furniture, and technology.</a:t>
            </a:r>
            <a:endParaRPr/>
          </a:p>
          <a:p>
            <a:pPr marL="457200" lvl="0" indent="-311150" algn="l" rtl="0">
              <a:spcBef>
                <a:spcPts val="0"/>
              </a:spcBef>
              <a:spcAft>
                <a:spcPts val="0"/>
              </a:spcAft>
              <a:buSzPts val="1300"/>
              <a:buChar char="●"/>
            </a:pPr>
            <a:r>
              <a:rPr lang="en"/>
              <a:t>We categorized sales quarterly for our predictions in 2022.</a:t>
            </a:r>
            <a:endParaRPr/>
          </a:p>
          <a:p>
            <a:pPr marL="457200" lvl="0" indent="-311150" algn="l" rtl="0">
              <a:spcBef>
                <a:spcPts val="0"/>
              </a:spcBef>
              <a:spcAft>
                <a:spcPts val="0"/>
              </a:spcAft>
              <a:buSzPts val="1300"/>
              <a:buChar char="●"/>
            </a:pPr>
            <a:r>
              <a:rPr lang="en"/>
              <a:t>Through our regression analysis we were able to come out with a high correlation from our R squared and adjusted R squared measurements which gave us indication that going forward our predictions would be more accurate and decided to move forward.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Recommendations </a:t>
            </a:r>
            <a:endParaRPr/>
          </a:p>
        </p:txBody>
      </p:sp>
      <p:sp>
        <p:nvSpPr>
          <p:cNvPr id="332" name="Google Shape;332;p42"/>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33" name="Google Shape;333;p42"/>
          <p:cNvPicPr preferRelativeResize="0"/>
          <p:nvPr/>
        </p:nvPicPr>
        <p:blipFill rotWithShape="1">
          <a:blip r:embed="rId3">
            <a:alphaModFix/>
          </a:blip>
          <a:srcRect l="27577" t="24505" r="13306" b="17368"/>
          <a:stretch/>
        </p:blipFill>
        <p:spPr>
          <a:xfrm>
            <a:off x="588550" y="1593525"/>
            <a:ext cx="4903800" cy="2987326"/>
          </a:xfrm>
          <a:prstGeom prst="rect">
            <a:avLst/>
          </a:prstGeom>
          <a:noFill/>
          <a:ln>
            <a:noFill/>
          </a:ln>
        </p:spPr>
      </p:pic>
      <p:sp>
        <p:nvSpPr>
          <p:cNvPr id="334" name="Google Shape;334;p42"/>
          <p:cNvSpPr txBox="1"/>
          <p:nvPr/>
        </p:nvSpPr>
        <p:spPr>
          <a:xfrm>
            <a:off x="5238475" y="1598475"/>
            <a:ext cx="3164400" cy="3232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1150" algn="l" rtl="0">
              <a:lnSpc>
                <a:spcPct val="150000"/>
              </a:lnSpc>
              <a:spcBef>
                <a:spcPts val="0"/>
              </a:spcBef>
              <a:spcAft>
                <a:spcPts val="0"/>
              </a:spcAft>
              <a:buSzPts val="1300"/>
              <a:buFont typeface="Calibri"/>
              <a:buChar char="●"/>
            </a:pPr>
            <a:r>
              <a:rPr lang="en" sz="1300">
                <a:latin typeface="Calibri"/>
                <a:ea typeface="Calibri"/>
                <a:cs typeface="Calibri"/>
                <a:sym typeface="Calibri"/>
              </a:rPr>
              <a:t>The Map showcases the total number of order and sum of profits with respect to each state.</a:t>
            </a:r>
            <a:endParaRPr sz="1300">
              <a:latin typeface="Calibri"/>
              <a:ea typeface="Calibri"/>
              <a:cs typeface="Calibri"/>
              <a:sym typeface="Calibri"/>
            </a:endParaRPr>
          </a:p>
          <a:p>
            <a:pPr marL="457200" lvl="0" indent="-311150" algn="l" rtl="0">
              <a:lnSpc>
                <a:spcPct val="150000"/>
              </a:lnSpc>
              <a:spcBef>
                <a:spcPts val="0"/>
              </a:spcBef>
              <a:spcAft>
                <a:spcPts val="0"/>
              </a:spcAft>
              <a:buSzPts val="1300"/>
              <a:buFont typeface="Calibri"/>
              <a:buChar char="●"/>
            </a:pPr>
            <a:r>
              <a:rPr lang="en" sz="1300">
                <a:latin typeface="Calibri"/>
                <a:ea typeface="Calibri"/>
                <a:cs typeface="Calibri"/>
                <a:sym typeface="Calibri"/>
              </a:rPr>
              <a:t>Shut down branches with less number of orders.</a:t>
            </a:r>
            <a:endParaRPr sz="1300">
              <a:latin typeface="Calibri"/>
              <a:ea typeface="Calibri"/>
              <a:cs typeface="Calibri"/>
              <a:sym typeface="Calibri"/>
            </a:endParaRPr>
          </a:p>
          <a:p>
            <a:pPr marL="457200" lvl="0" indent="-311150" algn="l" rtl="0">
              <a:lnSpc>
                <a:spcPct val="150000"/>
              </a:lnSpc>
              <a:spcBef>
                <a:spcPts val="0"/>
              </a:spcBef>
              <a:spcAft>
                <a:spcPts val="0"/>
              </a:spcAft>
              <a:buSzPts val="1300"/>
              <a:buFont typeface="Calibri"/>
              <a:buChar char="●"/>
            </a:pPr>
            <a:r>
              <a:rPr lang="en" sz="1300">
                <a:latin typeface="Calibri"/>
                <a:ea typeface="Calibri"/>
                <a:cs typeface="Calibri"/>
                <a:sym typeface="Calibri"/>
              </a:rPr>
              <a:t>Invest more in stores which yield greater orders, sales, and profit.</a:t>
            </a:r>
            <a:endParaRPr sz="1300">
              <a:latin typeface="Calibri"/>
              <a:ea typeface="Calibri"/>
              <a:cs typeface="Calibri"/>
              <a:sym typeface="Calibri"/>
            </a:endParaRPr>
          </a:p>
          <a:p>
            <a:pPr marL="457200" lvl="0" indent="-311150" algn="l" rtl="0">
              <a:lnSpc>
                <a:spcPct val="150000"/>
              </a:lnSpc>
              <a:spcBef>
                <a:spcPts val="0"/>
              </a:spcBef>
              <a:spcAft>
                <a:spcPts val="0"/>
              </a:spcAft>
              <a:buSzPts val="1300"/>
              <a:buFont typeface="Calibri"/>
              <a:buChar char="●"/>
            </a:pPr>
            <a:r>
              <a:rPr lang="en" sz="1300">
                <a:latin typeface="Calibri"/>
                <a:ea typeface="Calibri"/>
                <a:cs typeface="Calibri"/>
                <a:sym typeface="Calibri"/>
              </a:rPr>
              <a:t>Open more stores in profitable areas.</a:t>
            </a:r>
            <a:endParaRPr sz="1300">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Recommendations</a:t>
            </a:r>
            <a:endParaRPr/>
          </a:p>
        </p:txBody>
      </p:sp>
      <p:sp>
        <p:nvSpPr>
          <p:cNvPr id="340" name="Google Shape;340;p43"/>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41" name="Google Shape;341;p43"/>
          <p:cNvPicPr preferRelativeResize="0"/>
          <p:nvPr/>
        </p:nvPicPr>
        <p:blipFill rotWithShape="1">
          <a:blip r:embed="rId3">
            <a:alphaModFix/>
          </a:blip>
          <a:srcRect l="24485" t="20863" r="16343" b="14424"/>
          <a:stretch/>
        </p:blipFill>
        <p:spPr>
          <a:xfrm>
            <a:off x="205025" y="1422300"/>
            <a:ext cx="5410598" cy="3328549"/>
          </a:xfrm>
          <a:prstGeom prst="rect">
            <a:avLst/>
          </a:prstGeom>
          <a:noFill/>
          <a:ln>
            <a:noFill/>
          </a:ln>
        </p:spPr>
      </p:pic>
      <p:sp>
        <p:nvSpPr>
          <p:cNvPr id="342" name="Google Shape;342;p43"/>
          <p:cNvSpPr txBox="1"/>
          <p:nvPr/>
        </p:nvSpPr>
        <p:spPr>
          <a:xfrm>
            <a:off x="5511050" y="1993675"/>
            <a:ext cx="2813700" cy="24858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SzPts val="1300"/>
              <a:buFont typeface="Calibri"/>
              <a:buChar char="●"/>
            </a:pPr>
            <a:r>
              <a:rPr lang="en" sz="1300">
                <a:latin typeface="Calibri"/>
                <a:ea typeface="Calibri"/>
                <a:cs typeface="Calibri"/>
                <a:sym typeface="Calibri"/>
              </a:rPr>
              <a:t>With accurate forecasting, we could prevent Out of Stocks problem.</a:t>
            </a:r>
            <a:endParaRPr sz="1300">
              <a:latin typeface="Calibri"/>
              <a:ea typeface="Calibri"/>
              <a:cs typeface="Calibri"/>
              <a:sym typeface="Calibri"/>
            </a:endParaRPr>
          </a:p>
          <a:p>
            <a:pPr marL="457200" lvl="0" indent="-311150" algn="l" rtl="0">
              <a:lnSpc>
                <a:spcPct val="150000"/>
              </a:lnSpc>
              <a:spcBef>
                <a:spcPts val="0"/>
              </a:spcBef>
              <a:spcAft>
                <a:spcPts val="0"/>
              </a:spcAft>
              <a:buSzPts val="1300"/>
              <a:buFont typeface="Calibri"/>
              <a:buChar char="●"/>
            </a:pPr>
            <a:r>
              <a:rPr lang="en" sz="1300">
                <a:latin typeface="Calibri"/>
                <a:ea typeface="Calibri"/>
                <a:cs typeface="Calibri"/>
                <a:sym typeface="Calibri"/>
              </a:rPr>
              <a:t>Can increase the marginal price of items, which are being sold in large numbers.</a:t>
            </a:r>
            <a:endParaRPr sz="1300">
              <a:latin typeface="Calibri"/>
              <a:ea typeface="Calibri"/>
              <a:cs typeface="Calibri"/>
              <a:sym typeface="Calibri"/>
            </a:endParaRPr>
          </a:p>
          <a:p>
            <a:pPr marL="457200" lvl="0" indent="-311150" algn="l" rtl="0">
              <a:lnSpc>
                <a:spcPct val="150000"/>
              </a:lnSpc>
              <a:spcBef>
                <a:spcPts val="0"/>
              </a:spcBef>
              <a:spcAft>
                <a:spcPts val="0"/>
              </a:spcAft>
              <a:buSzPts val="1300"/>
              <a:buFont typeface="Calibri"/>
              <a:buChar char="●"/>
            </a:pPr>
            <a:r>
              <a:rPr lang="en" sz="1300">
                <a:latin typeface="Calibri"/>
                <a:ea typeface="Calibri"/>
                <a:cs typeface="Calibri"/>
                <a:sym typeface="Calibri"/>
              </a:rPr>
              <a:t>Advertise on items which are being sold in less numbers.</a:t>
            </a:r>
            <a:endParaRPr sz="1300">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Recommendations</a:t>
            </a:r>
            <a:endParaRPr/>
          </a:p>
        </p:txBody>
      </p:sp>
      <p:sp>
        <p:nvSpPr>
          <p:cNvPr id="348" name="Google Shape;348;p4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pic>
        <p:nvPicPr>
          <p:cNvPr id="349" name="Google Shape;349;p44"/>
          <p:cNvPicPr preferRelativeResize="0"/>
          <p:nvPr/>
        </p:nvPicPr>
        <p:blipFill rotWithShape="1">
          <a:blip r:embed="rId3">
            <a:alphaModFix/>
          </a:blip>
          <a:srcRect l="24636" t="21200" r="57162" b="12025"/>
          <a:stretch/>
        </p:blipFill>
        <p:spPr>
          <a:xfrm>
            <a:off x="819160" y="2004400"/>
            <a:ext cx="1173067" cy="2420650"/>
          </a:xfrm>
          <a:prstGeom prst="rect">
            <a:avLst/>
          </a:prstGeom>
          <a:noFill/>
          <a:ln>
            <a:noFill/>
          </a:ln>
        </p:spPr>
      </p:pic>
      <p:pic>
        <p:nvPicPr>
          <p:cNvPr id="350" name="Google Shape;350;p44"/>
          <p:cNvPicPr preferRelativeResize="0"/>
          <p:nvPr/>
        </p:nvPicPr>
        <p:blipFill rotWithShape="1">
          <a:blip r:embed="rId4">
            <a:alphaModFix/>
          </a:blip>
          <a:srcRect l="24787" t="21396" r="58510" b="12422"/>
          <a:stretch/>
        </p:blipFill>
        <p:spPr>
          <a:xfrm>
            <a:off x="7226453" y="1990725"/>
            <a:ext cx="1098398" cy="2448001"/>
          </a:xfrm>
          <a:prstGeom prst="rect">
            <a:avLst/>
          </a:prstGeom>
          <a:noFill/>
          <a:ln>
            <a:noFill/>
          </a:ln>
        </p:spPr>
      </p:pic>
      <p:sp>
        <p:nvSpPr>
          <p:cNvPr id="351" name="Google Shape;351;p44"/>
          <p:cNvSpPr txBox="1"/>
          <p:nvPr/>
        </p:nvSpPr>
        <p:spPr>
          <a:xfrm>
            <a:off x="2019950" y="2100325"/>
            <a:ext cx="497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52" name="Google Shape;352;p44"/>
          <p:cNvSpPr txBox="1"/>
          <p:nvPr/>
        </p:nvSpPr>
        <p:spPr>
          <a:xfrm>
            <a:off x="2143250" y="2059225"/>
            <a:ext cx="4951800" cy="18855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SzPts val="1300"/>
              <a:buFont typeface="Calibri"/>
              <a:buChar char="●"/>
            </a:pPr>
            <a:r>
              <a:rPr lang="en" sz="1300">
                <a:latin typeface="Calibri"/>
                <a:ea typeface="Calibri"/>
                <a:cs typeface="Calibri"/>
                <a:sym typeface="Calibri"/>
              </a:rPr>
              <a:t>Although the Technology category did not provide as much discount in comparison to the other two categories, its profit turned out to be the highest.</a:t>
            </a:r>
            <a:endParaRPr sz="1300">
              <a:latin typeface="Calibri"/>
              <a:ea typeface="Calibri"/>
              <a:cs typeface="Calibri"/>
              <a:sym typeface="Calibri"/>
            </a:endParaRPr>
          </a:p>
          <a:p>
            <a:pPr marL="457200" lvl="0" indent="-311150" algn="l" rtl="0">
              <a:lnSpc>
                <a:spcPct val="150000"/>
              </a:lnSpc>
              <a:spcBef>
                <a:spcPts val="0"/>
              </a:spcBef>
              <a:spcAft>
                <a:spcPts val="0"/>
              </a:spcAft>
              <a:buSzPts val="1300"/>
              <a:buFont typeface="Calibri"/>
              <a:buChar char="●"/>
            </a:pPr>
            <a:r>
              <a:rPr lang="en" sz="1300">
                <a:latin typeface="Calibri"/>
                <a:ea typeface="Calibri"/>
                <a:cs typeface="Calibri"/>
                <a:sym typeface="Calibri"/>
              </a:rPr>
              <a:t>As a result, we would recommend not to provide any discounts.</a:t>
            </a:r>
            <a:endParaRPr sz="1300">
              <a:latin typeface="Calibri"/>
              <a:ea typeface="Calibri"/>
              <a:cs typeface="Calibri"/>
              <a:sym typeface="Calibri"/>
            </a:endParaRPr>
          </a:p>
          <a:p>
            <a:pPr marL="457200" lvl="0" indent="-311150" algn="l" rtl="0">
              <a:lnSpc>
                <a:spcPct val="150000"/>
              </a:lnSpc>
              <a:spcBef>
                <a:spcPts val="0"/>
              </a:spcBef>
              <a:spcAft>
                <a:spcPts val="0"/>
              </a:spcAft>
              <a:buSzPts val="1300"/>
              <a:buFont typeface="Calibri"/>
              <a:buChar char="●"/>
            </a:pPr>
            <a:r>
              <a:rPr lang="en" sz="1300">
                <a:latin typeface="Calibri"/>
                <a:ea typeface="Calibri"/>
                <a:cs typeface="Calibri"/>
                <a:sym typeface="Calibri"/>
              </a:rPr>
              <a:t>Discounts does not play any major role in boosting up the sales or profits when it comes to this store.</a:t>
            </a:r>
            <a:endParaRPr sz="1300">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Citations</a:t>
            </a:r>
            <a:endParaRPr/>
          </a:p>
        </p:txBody>
      </p:sp>
      <p:sp>
        <p:nvSpPr>
          <p:cNvPr id="358" name="Google Shape;358;p45"/>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latin typeface="Times New Roman"/>
                <a:ea typeface="Times New Roman"/>
                <a:cs typeface="Times New Roman"/>
                <a:sym typeface="Times New Roman"/>
              </a:rPr>
              <a:t>Brown, Lorna. “Superstore 2021.” </a:t>
            </a:r>
            <a:r>
              <a:rPr lang="en" sz="1200" i="1">
                <a:latin typeface="Times New Roman"/>
                <a:ea typeface="Times New Roman"/>
                <a:cs typeface="Times New Roman"/>
                <a:sym typeface="Times New Roman"/>
              </a:rPr>
              <a:t>data.world</a:t>
            </a:r>
            <a:r>
              <a:rPr lang="en" sz="1200">
                <a:latin typeface="Times New Roman"/>
                <a:ea typeface="Times New Roman"/>
                <a:cs typeface="Times New Roman"/>
                <a:sym typeface="Times New Roman"/>
              </a:rPr>
              <a:t>, 20 Apr. 2021, 3:49 AM, </a:t>
            </a:r>
            <a:r>
              <a:rPr lang="en" sz="1200">
                <a:uFill>
                  <a:noFill/>
                </a:uFill>
                <a:latin typeface="Times New Roman"/>
                <a:ea typeface="Times New Roman"/>
                <a:cs typeface="Times New Roman"/>
                <a:sym typeface="Times New Roman"/>
                <a:hlinkClick r:id="rId3"/>
              </a:rPr>
              <a:t>https://data.world/missdataviz/superstore-2021</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Dataset</a:t>
            </a:r>
            <a:endParaRPr/>
          </a:p>
        </p:txBody>
      </p:sp>
      <p:sp>
        <p:nvSpPr>
          <p:cNvPr id="147" name="Google Shape;147;p1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8" name="Google Shape;148;p16"/>
          <p:cNvPicPr preferRelativeResize="0"/>
          <p:nvPr/>
        </p:nvPicPr>
        <p:blipFill>
          <a:blip r:embed="rId3">
            <a:alphaModFix/>
          </a:blip>
          <a:stretch>
            <a:fillRect/>
          </a:stretch>
        </p:blipFill>
        <p:spPr>
          <a:xfrm>
            <a:off x="495362" y="1429125"/>
            <a:ext cx="8153277" cy="34078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Questions to Answer</a:t>
            </a:r>
            <a:endParaRPr/>
          </a:p>
        </p:txBody>
      </p:sp>
      <p:sp>
        <p:nvSpPr>
          <p:cNvPr id="154" name="Google Shape;154;p17"/>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SzPts val="1300"/>
              <a:buChar char="●"/>
            </a:pPr>
            <a:r>
              <a:rPr lang="en">
                <a:solidFill>
                  <a:srgbClr val="000000"/>
                </a:solidFill>
              </a:rPr>
              <a:t>Can the data be used to predict sales of certain products (i.e. office supplies, furniture, and technology)?</a:t>
            </a:r>
            <a:endParaRPr>
              <a:solidFill>
                <a:srgbClr val="000000"/>
              </a:solidFill>
            </a:endParaRPr>
          </a:p>
          <a:p>
            <a:pPr marL="457200" lvl="0" indent="-311150" algn="l" rtl="0">
              <a:lnSpc>
                <a:spcPct val="115000"/>
              </a:lnSpc>
              <a:spcBef>
                <a:spcPts val="0"/>
              </a:spcBef>
              <a:spcAft>
                <a:spcPts val="0"/>
              </a:spcAft>
              <a:buClr>
                <a:srgbClr val="000000"/>
              </a:buClr>
              <a:buSzPts val="1300"/>
              <a:buChar char="●"/>
            </a:pPr>
            <a:r>
              <a:rPr lang="en">
                <a:solidFill>
                  <a:srgbClr val="000000"/>
                </a:solidFill>
              </a:rPr>
              <a:t>What categories and subcategories will pose the greatest improvement and trend continuation? </a:t>
            </a:r>
            <a:endParaRPr>
              <a:solidFill>
                <a:srgbClr val="000000"/>
              </a:solidFill>
            </a:endParaRPr>
          </a:p>
          <a:p>
            <a:pPr marL="457200" lvl="0" indent="-311150" algn="l" rtl="0">
              <a:lnSpc>
                <a:spcPct val="115000"/>
              </a:lnSpc>
              <a:spcBef>
                <a:spcPts val="0"/>
              </a:spcBef>
              <a:spcAft>
                <a:spcPts val="0"/>
              </a:spcAft>
              <a:buClr>
                <a:srgbClr val="000000"/>
              </a:buClr>
              <a:buSzPts val="1300"/>
              <a:buChar char="●"/>
            </a:pPr>
            <a:r>
              <a:rPr lang="en">
                <a:solidFill>
                  <a:srgbClr val="000000"/>
                </a:solidFill>
              </a:rPr>
              <a:t>Does location and shipping have any direct impact on business sales and/or profits?</a:t>
            </a:r>
            <a:endParaRPr>
              <a:solidFill>
                <a:srgbClr val="000000"/>
              </a:solidFill>
            </a:endParaRPr>
          </a:p>
          <a:p>
            <a:pPr marL="457200" lvl="0" indent="-311150" algn="l" rtl="0">
              <a:lnSpc>
                <a:spcPct val="115000"/>
              </a:lnSpc>
              <a:spcBef>
                <a:spcPts val="0"/>
              </a:spcBef>
              <a:spcAft>
                <a:spcPts val="0"/>
              </a:spcAft>
              <a:buSzPts val="1300"/>
              <a:buChar char="●"/>
            </a:pPr>
            <a:r>
              <a:rPr lang="en">
                <a:solidFill>
                  <a:srgbClr val="000000"/>
                </a:solidFill>
              </a:rPr>
              <a:t>How would this data benefit those within and beyond the superstore’s operations?</a:t>
            </a:r>
            <a:endParaRPr>
              <a:solidFill>
                <a:srgbClr val="000000"/>
              </a:solidFill>
            </a:endParaRPr>
          </a:p>
          <a:p>
            <a:pPr marL="457200" lvl="0" indent="-311150" algn="l" rtl="0">
              <a:lnSpc>
                <a:spcPct val="115000"/>
              </a:lnSpc>
              <a:spcBef>
                <a:spcPts val="0"/>
              </a:spcBef>
              <a:spcAft>
                <a:spcPts val="0"/>
              </a:spcAft>
              <a:buSzPts val="1300"/>
              <a:buChar char="●"/>
            </a:pPr>
            <a:r>
              <a:rPr lang="en">
                <a:solidFill>
                  <a:srgbClr val="000000"/>
                </a:solidFill>
              </a:rPr>
              <a:t>According to our sales prediction, how can we determine which state earns greater profit?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Multiple Regression Analysis</a:t>
            </a:r>
            <a:endParaRPr/>
          </a:p>
        </p:txBody>
      </p:sp>
      <p:sp>
        <p:nvSpPr>
          <p:cNvPr id="160" name="Google Shape;160;p18"/>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This model allows the analysis to measure the relationship and predictions between multiple independent variables and one dependent variable. </a:t>
            </a:r>
            <a:endParaRPr/>
          </a:p>
          <a:p>
            <a:pPr marL="457200" lvl="0" indent="-311150" algn="l" rtl="0">
              <a:spcBef>
                <a:spcPts val="0"/>
              </a:spcBef>
              <a:spcAft>
                <a:spcPts val="0"/>
              </a:spcAft>
              <a:buSzPts val="1300"/>
              <a:buChar char="●"/>
            </a:pPr>
            <a:r>
              <a:rPr lang="en"/>
              <a:t>The correlation coefficient R Squared shows the correlation. A high correlation close to 1 indicates a good correlation between variables.</a:t>
            </a:r>
            <a:endParaRPr/>
          </a:p>
          <a:p>
            <a:pPr marL="457200" lvl="0" indent="-311150" algn="l" rtl="0">
              <a:spcBef>
                <a:spcPts val="0"/>
              </a:spcBef>
              <a:spcAft>
                <a:spcPts val="0"/>
              </a:spcAft>
              <a:buSzPts val="1300"/>
              <a:buChar char="●"/>
            </a:pPr>
            <a:r>
              <a:rPr lang="en"/>
              <a:t>It also gives the mean squared error which shows the accuracy of predictions. A low MSE close to 0 shows that there is minimal error between the actual and observed measurements. </a:t>
            </a:r>
            <a:endParaRPr/>
          </a:p>
          <a:p>
            <a:pPr marL="457200" lvl="0" indent="-311150" algn="l" rtl="0">
              <a:spcBef>
                <a:spcPts val="0"/>
              </a:spcBef>
              <a:spcAft>
                <a:spcPts val="0"/>
              </a:spcAft>
              <a:buSzPts val="1300"/>
              <a:buChar char="●"/>
            </a:pPr>
            <a:r>
              <a:rPr lang="en"/>
              <a:t>We used the multiple regression model to show correlation of our dataset and surpass limitations that constrained us in the linear regression model.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Variables</a:t>
            </a:r>
            <a:endParaRPr/>
          </a:p>
        </p:txBody>
      </p:sp>
      <p:sp>
        <p:nvSpPr>
          <p:cNvPr id="166" name="Google Shape;166;p19"/>
          <p:cNvSpPr txBox="1">
            <a:spLocks noGrp="1"/>
          </p:cNvSpPr>
          <p:nvPr>
            <p:ph type="body" idx="1"/>
          </p:nvPr>
        </p:nvSpPr>
        <p:spPr>
          <a:xfrm>
            <a:off x="885900" y="1990725"/>
            <a:ext cx="3686100" cy="2448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800" b="1"/>
              <a:t>Independent</a:t>
            </a:r>
            <a:endParaRPr sz="1800" b="1"/>
          </a:p>
          <a:p>
            <a:pPr marL="457200" lvl="0" indent="-311150" algn="l" rtl="0">
              <a:spcBef>
                <a:spcPts val="1200"/>
              </a:spcBef>
              <a:spcAft>
                <a:spcPts val="0"/>
              </a:spcAft>
              <a:buSzPts val="1300"/>
              <a:buChar char="●"/>
            </a:pPr>
            <a:r>
              <a:rPr lang="en"/>
              <a:t>Category/Subcategory</a:t>
            </a:r>
            <a:endParaRPr/>
          </a:p>
          <a:p>
            <a:pPr marL="457200" lvl="0" indent="-311150" algn="l" rtl="0">
              <a:spcBef>
                <a:spcPts val="0"/>
              </a:spcBef>
              <a:spcAft>
                <a:spcPts val="0"/>
              </a:spcAft>
              <a:buSzPts val="1300"/>
              <a:buChar char="●"/>
            </a:pPr>
            <a:r>
              <a:rPr lang="en"/>
              <a:t>Location variables (City, State, Postal, Region)</a:t>
            </a:r>
            <a:endParaRPr/>
          </a:p>
          <a:p>
            <a:pPr marL="457200" lvl="0" indent="-311150" algn="l" rtl="0">
              <a:spcBef>
                <a:spcPts val="0"/>
              </a:spcBef>
              <a:spcAft>
                <a:spcPts val="0"/>
              </a:spcAft>
              <a:buSzPts val="1300"/>
              <a:buChar char="●"/>
            </a:pPr>
            <a:r>
              <a:rPr lang="en"/>
              <a:t>Shipping mode (Standard, Second, First, Same Day) </a:t>
            </a:r>
            <a:endParaRPr/>
          </a:p>
          <a:p>
            <a:pPr marL="457200" lvl="0" indent="-311150" algn="l" rtl="0">
              <a:spcBef>
                <a:spcPts val="0"/>
              </a:spcBef>
              <a:spcAft>
                <a:spcPts val="0"/>
              </a:spcAft>
              <a:buSzPts val="1300"/>
              <a:buChar char="●"/>
            </a:pPr>
            <a:r>
              <a:rPr lang="en"/>
              <a:t>Segment</a:t>
            </a:r>
            <a:endParaRPr/>
          </a:p>
          <a:p>
            <a:pPr marL="457200" lvl="0" indent="-311150" algn="l" rtl="0">
              <a:spcBef>
                <a:spcPts val="0"/>
              </a:spcBef>
              <a:spcAft>
                <a:spcPts val="0"/>
              </a:spcAft>
              <a:buSzPts val="1300"/>
              <a:buChar char="●"/>
            </a:pPr>
            <a:r>
              <a:rPr lang="en"/>
              <a:t>Profit, Quantity and Sales</a:t>
            </a:r>
            <a:endParaRPr/>
          </a:p>
        </p:txBody>
      </p:sp>
      <p:sp>
        <p:nvSpPr>
          <p:cNvPr id="167" name="Google Shape;167;p19"/>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800" b="1"/>
              <a:t>Dependent</a:t>
            </a:r>
            <a:endParaRPr sz="1800" b="1"/>
          </a:p>
          <a:p>
            <a:pPr marL="457200" lvl="0" indent="-311150" algn="l" rtl="0">
              <a:spcBef>
                <a:spcPts val="1200"/>
              </a:spcBef>
              <a:spcAft>
                <a:spcPts val="0"/>
              </a:spcAft>
              <a:buSzPts val="1300"/>
              <a:buChar char="●"/>
            </a:pPr>
            <a:r>
              <a:rPr lang="en"/>
              <a:t>Sales (in U.S. Dollars)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Time Series Analysis</a:t>
            </a:r>
            <a:endParaRPr/>
          </a:p>
        </p:txBody>
      </p:sp>
      <p:sp>
        <p:nvSpPr>
          <p:cNvPr id="173" name="Google Shape;173;p20"/>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This is used in order to see how the actual and observed statistics show patterns and trends. </a:t>
            </a:r>
            <a:endParaRPr/>
          </a:p>
          <a:p>
            <a:pPr marL="457200" lvl="0" indent="-311150" algn="l" rtl="0">
              <a:spcBef>
                <a:spcPts val="0"/>
              </a:spcBef>
              <a:spcAft>
                <a:spcPts val="0"/>
              </a:spcAft>
              <a:buSzPts val="1300"/>
              <a:buChar char="●"/>
            </a:pPr>
            <a:r>
              <a:rPr lang="en"/>
              <a:t>It is helpful for the visualization and prediction of future trends. </a:t>
            </a:r>
            <a:endParaRPr/>
          </a:p>
          <a:p>
            <a:pPr marL="457200" lvl="0" indent="-311150" algn="l" rtl="0">
              <a:spcBef>
                <a:spcPts val="0"/>
              </a:spcBef>
              <a:spcAft>
                <a:spcPts val="0"/>
              </a:spcAft>
              <a:buSzPts val="1300"/>
              <a:buChar char="●"/>
            </a:pPr>
            <a:r>
              <a:rPr lang="en"/>
              <a:t>This is a very helpful model for outside consumers because of its visual and conceptual simplicity. </a:t>
            </a:r>
            <a:endParaRPr/>
          </a:p>
          <a:p>
            <a:pPr marL="457200" lvl="0" indent="-311150" algn="l" rtl="0">
              <a:spcBef>
                <a:spcPts val="0"/>
              </a:spcBef>
              <a:spcAft>
                <a:spcPts val="0"/>
              </a:spcAft>
              <a:buSzPts val="1300"/>
              <a:buChar char="●"/>
            </a:pPr>
            <a:r>
              <a:rPr lang="en"/>
              <a:t>Our goal with this model was to accurately predict that future statistics as well as show continuation of the trend from previous years.</a:t>
            </a:r>
            <a:endParaRPr/>
          </a:p>
          <a:p>
            <a:pPr marL="457200" lvl="0" indent="-311150" algn="l" rtl="0">
              <a:spcBef>
                <a:spcPts val="0"/>
              </a:spcBef>
              <a:spcAft>
                <a:spcPts val="0"/>
              </a:spcAft>
              <a:buSzPts val="1300"/>
              <a:buChar char="●"/>
            </a:pPr>
            <a:r>
              <a:rPr lang="en"/>
              <a:t>This was used for overall sales as well as the categories of products to provide greater context and specificity.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Total Sales and Forecast Data</a:t>
            </a:r>
            <a:endParaRPr/>
          </a:p>
        </p:txBody>
      </p:sp>
      <p:sp>
        <p:nvSpPr>
          <p:cNvPr id="179" name="Google Shape;179;p21"/>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0" name="Google Shape;180;p21"/>
          <p:cNvPicPr preferRelativeResize="0"/>
          <p:nvPr/>
        </p:nvPicPr>
        <p:blipFill>
          <a:blip r:embed="rId3">
            <a:alphaModFix/>
          </a:blip>
          <a:stretch>
            <a:fillRect/>
          </a:stretch>
        </p:blipFill>
        <p:spPr>
          <a:xfrm>
            <a:off x="819150" y="1591350"/>
            <a:ext cx="7505700" cy="2847375"/>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33</Slides>
  <Notes>33</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Shift</vt:lpstr>
      <vt:lpstr>SUPERSTORE SALES  BSTAT-5325-001 TEAM 08</vt:lpstr>
      <vt:lpstr>Data Insight</vt:lpstr>
      <vt:lpstr>Data Overview</vt:lpstr>
      <vt:lpstr>The Dataset</vt:lpstr>
      <vt:lpstr>Questions to Answer</vt:lpstr>
      <vt:lpstr>Multiple Regression Analysis</vt:lpstr>
      <vt:lpstr>Variables</vt:lpstr>
      <vt:lpstr>Time Series Analysis</vt:lpstr>
      <vt:lpstr>Total Sales and Forecast Data</vt:lpstr>
      <vt:lpstr>Sales Forecast</vt:lpstr>
      <vt:lpstr>Regression Analysis</vt:lpstr>
      <vt:lpstr>Sales Revenue by Category</vt:lpstr>
      <vt:lpstr>Office Supplies Forecast</vt:lpstr>
      <vt:lpstr>Furniture Forecast</vt:lpstr>
      <vt:lpstr>Technology Forecast</vt:lpstr>
      <vt:lpstr>Shipping Method </vt:lpstr>
      <vt:lpstr>Application to the Business Environment</vt:lpstr>
      <vt:lpstr>Decision Tree Model</vt:lpstr>
      <vt:lpstr> </vt:lpstr>
      <vt:lpstr>File Import - Edit Variables</vt:lpstr>
      <vt:lpstr>Data Partition</vt:lpstr>
      <vt:lpstr>Transform Variables</vt:lpstr>
      <vt:lpstr>Decision Tree</vt:lpstr>
      <vt:lpstr>PowerPoint Presentation</vt:lpstr>
      <vt:lpstr> </vt:lpstr>
      <vt:lpstr>Decision Tree Interpretation</vt:lpstr>
      <vt:lpstr>Regression Node </vt:lpstr>
      <vt:lpstr>Model Comparison</vt:lpstr>
      <vt:lpstr>Discussion</vt:lpstr>
      <vt:lpstr>Recommendations </vt:lpstr>
      <vt:lpstr>Recommendations</vt:lpstr>
      <vt:lpstr>Recommendations</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SUPERSTORE SALES  BSTAT-5325-001 TEAM 08</dc:title>
  <cp:revision>2</cp:revision>
  <dcterms:modified xsi:type="dcterms:W3CDTF">2023-02-08T16:26:44Z</dcterms:modified>
</cp:coreProperties>
</file>